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35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258" r:id="rId15"/>
    <p:sldId id="257" r:id="rId16"/>
    <p:sldId id="263" r:id="rId17"/>
    <p:sldId id="264" r:id="rId18"/>
    <p:sldId id="269" r:id="rId19"/>
    <p:sldId id="267" r:id="rId20"/>
    <p:sldId id="289" r:id="rId21"/>
    <p:sldId id="309" r:id="rId22"/>
    <p:sldId id="290" r:id="rId23"/>
    <p:sldId id="310" r:id="rId24"/>
    <p:sldId id="275" r:id="rId25"/>
    <p:sldId id="276" r:id="rId26"/>
    <p:sldId id="272" r:id="rId27"/>
    <p:sldId id="278" r:id="rId28"/>
    <p:sldId id="279" r:id="rId29"/>
    <p:sldId id="280" r:id="rId30"/>
    <p:sldId id="266" r:id="rId31"/>
    <p:sldId id="268" r:id="rId32"/>
    <p:sldId id="287" r:id="rId33"/>
    <p:sldId id="32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73476"/>
    <a:srgbClr val="3E62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1" autoAdjust="0"/>
  </p:normalViewPr>
  <p:slideViewPr>
    <p:cSldViewPr snapToGrid="0" snapToObjects="1">
      <p:cViewPr>
        <p:scale>
          <a:sx n="100" d="100"/>
          <a:sy n="100" d="100"/>
        </p:scale>
        <p:origin x="-112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k2ye:Downloads:SurveySummary_0510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k2ye:Downloads:SurveySummary_051020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rojects:IEN:Sea%20Level%20Rise:RESULTS_COMPILED:SurveySummary_COMBINE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rojects:IEN:Sea%20Level%20Rise:RESULTS_COMPILED:SurveySummary_COMBINED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rojects:IEN:Sea%20Level%20Rise:RESULTS_COMPILED:SurveySummary_COMBINE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rojects:IEN:Sea%20Level%20Rise:RESULTS_COMPILED:SurveySummary_COMBIN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 sz="18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sz="1800" dirty="0" smtClean="0"/>
              <a:t>How often do you have to change your route to work to avoid flooded</a:t>
            </a:r>
            <a:r>
              <a:rPr lang="en-US" sz="1800" baseline="0" dirty="0" smtClean="0"/>
              <a:t> roadways?</a:t>
            </a:r>
            <a:endParaRPr lang="en-US" sz="1800" dirty="0"/>
          </a:p>
        </c:rich>
      </c:tx>
      <c:layout>
        <c:manualLayout>
          <c:xMode val="edge"/>
          <c:yMode val="edge"/>
          <c:x val="0.133185997275338"/>
          <c:y val="2.8020892874225909E-2"/>
        </c:manualLayout>
      </c:layout>
      <c:spPr>
        <a:solidFill>
          <a:schemeClr val="bg1"/>
        </a:solidFill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303035384625203"/>
          <c:y val="0.18749961853105007"/>
          <c:w val="0.87474790618484943"/>
          <c:h val="0.5749988301618854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dLblPos val="outEnd"/>
              <c:showVal val="1"/>
            </c:dLbl>
            <c:dLbl>
              <c:idx val="1"/>
              <c:dLblPos val="outEnd"/>
              <c:showVal val="1"/>
            </c:dLbl>
            <c:dLbl>
              <c:idx val="2"/>
              <c:dLblPos val="outEnd"/>
              <c:showVal val="1"/>
            </c:dLbl>
            <c:dLbl>
              <c:idx val="3"/>
              <c:dLblPos val="outEnd"/>
              <c:showVal val="1"/>
            </c:dLbl>
            <c:dLbl>
              <c:idx val="4"/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Lbls>
          <c:cat>
            <c:strRef>
              <c:f>'Question 9'!$A$4:$A$8</c:f>
              <c:strCache>
                <c:ptCount val="5"/>
                <c:pt idx="0">
                  <c:v>Never</c:v>
                </c:pt>
                <c:pt idx="1">
                  <c:v>Twice a month with the lunar high tide</c:v>
                </c:pt>
                <c:pt idx="2">
                  <c:v>Whenever it rains</c:v>
                </c:pt>
                <c:pt idx="3">
                  <c:v>Frequently with major storm events</c:v>
                </c:pt>
                <c:pt idx="4">
                  <c:v>Infrequently with major storm event</c:v>
                </c:pt>
              </c:strCache>
            </c:strRef>
          </c:cat>
          <c:val>
            <c:numRef>
              <c:f>'Question 9'!$C$4:$C$8</c:f>
              <c:numCache>
                <c:formatCode>0.0%</c:formatCode>
                <c:ptCount val="5"/>
                <c:pt idx="0">
                  <c:v>0.21400000000000005</c:v>
                </c:pt>
                <c:pt idx="1">
                  <c:v>1.9000000000000006E-2</c:v>
                </c:pt>
                <c:pt idx="2">
                  <c:v>7.8000000000000028E-2</c:v>
                </c:pt>
                <c:pt idx="3">
                  <c:v>0.39800000000000013</c:v>
                </c:pt>
                <c:pt idx="4">
                  <c:v>0.35000000000000009</c:v>
                </c:pt>
              </c:numCache>
            </c:numRef>
          </c:val>
        </c:ser>
        <c:axId val="122731520"/>
        <c:axId val="122950784"/>
      </c:barChart>
      <c:catAx>
        <c:axId val="122731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2950784"/>
        <c:crosses val="autoZero"/>
        <c:auto val="1"/>
        <c:lblAlgn val="ctr"/>
        <c:lblOffset val="100"/>
        <c:tickLblSkip val="1"/>
        <c:tickMarkSkip val="1"/>
      </c:catAx>
      <c:valAx>
        <c:axId val="1229507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2731520"/>
        <c:crossesAt val="1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sz="1800" dirty="0" smtClean="0"/>
              <a:t>Have</a:t>
            </a:r>
            <a:r>
              <a:rPr lang="en-US" sz="1800" baseline="0" dirty="0" smtClean="0"/>
              <a:t> you experienced or observed any of the following flood or storm-related impacts?</a:t>
            </a:r>
            <a:endParaRPr lang="en-US" sz="1800" dirty="0"/>
          </a:p>
        </c:rich>
      </c:tx>
      <c:layout>
        <c:manualLayout>
          <c:xMode val="edge"/>
          <c:yMode val="edge"/>
          <c:x val="0.13064901742794904"/>
          <c:y val="2.919741909502711E-2"/>
        </c:manualLayout>
      </c:layout>
      <c:spPr>
        <a:solidFill>
          <a:schemeClr val="bg1"/>
        </a:solidFill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303035384625203"/>
          <c:y val="0.18749961853105007"/>
          <c:w val="0.87474790618484943"/>
          <c:h val="0.6249987284368322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dLblPos val="outEnd"/>
              <c:showVal val="1"/>
            </c:dLbl>
            <c:dLbl>
              <c:idx val="1"/>
              <c:dLblPos val="outEnd"/>
              <c:showVal val="1"/>
            </c:dLbl>
            <c:dLbl>
              <c:idx val="2"/>
              <c:dLblPos val="outEnd"/>
              <c:showVal val="1"/>
            </c:dLbl>
            <c:dLbl>
              <c:idx val="3"/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Lbls>
          <c:cat>
            <c:strRef>
              <c:f>'Question 13'!$A$4:$A$7</c:f>
              <c:strCache>
                <c:ptCount val="4"/>
                <c:pt idx="0">
                  <c:v>Property flooded</c:v>
                </c:pt>
                <c:pt idx="1">
                  <c:v>Business disrupted</c:v>
                </c:pt>
                <c:pt idx="2">
                  <c:v>Increased insurance premiums</c:v>
                </c:pt>
                <c:pt idx="3">
                  <c:v>Need to install flood protection</c:v>
                </c:pt>
              </c:strCache>
            </c:strRef>
          </c:cat>
          <c:val>
            <c:numRef>
              <c:f>'Question 13'!$C$4:$C$7</c:f>
              <c:numCache>
                <c:formatCode>0.0%</c:formatCode>
                <c:ptCount val="4"/>
                <c:pt idx="0">
                  <c:v>0.7280000000000002</c:v>
                </c:pt>
                <c:pt idx="1">
                  <c:v>0.66700000000000026</c:v>
                </c:pt>
                <c:pt idx="2">
                  <c:v>0.3580000000000001</c:v>
                </c:pt>
                <c:pt idx="3">
                  <c:v>0.32100000000000012</c:v>
                </c:pt>
              </c:numCache>
            </c:numRef>
          </c:val>
        </c:ser>
        <c:axId val="122987648"/>
        <c:axId val="122989184"/>
      </c:barChart>
      <c:catAx>
        <c:axId val="122987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2989184"/>
        <c:crosses val="autoZero"/>
        <c:auto val="1"/>
        <c:lblAlgn val="ctr"/>
        <c:lblOffset val="100"/>
        <c:tickLblSkip val="1"/>
        <c:tickMarkSkip val="1"/>
      </c:catAx>
      <c:valAx>
        <c:axId val="1229891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2987648"/>
        <c:crossesAt val="1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sz="1800" dirty="0" smtClean="0"/>
              <a:t>Have</a:t>
            </a:r>
            <a:r>
              <a:rPr lang="en-US" sz="1800" baseline="0" dirty="0" smtClean="0"/>
              <a:t> you observed any changes to the environment?</a:t>
            </a:r>
            <a:endParaRPr lang="en-US" sz="1800" dirty="0"/>
          </a:p>
        </c:rich>
      </c:tx>
      <c:layout>
        <c:manualLayout>
          <c:xMode val="edge"/>
          <c:yMode val="edge"/>
          <c:x val="0.15036284845840306"/>
          <c:y val="3.7500002723944818E-2"/>
        </c:manualLayout>
      </c:layout>
      <c:spPr>
        <a:solidFill>
          <a:schemeClr val="bg1"/>
        </a:solidFill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8787917647134317E-2"/>
          <c:y val="0.18749961853105007"/>
          <c:w val="0.77979836440497041"/>
          <c:h val="0.61288364855185318"/>
        </c:manualLayout>
      </c:layout>
      <c:barChart>
        <c:barDir val="col"/>
        <c:grouping val="stacked"/>
        <c:ser>
          <c:idx val="0"/>
          <c:order val="0"/>
          <c:tx>
            <c:v>Not Sure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'Question 14'!$A$4:$A$9</c:f>
              <c:strCache>
                <c:ptCount val="6"/>
                <c:pt idx="0">
                  <c:v>Wetlands/beaches</c:v>
                </c:pt>
                <c:pt idx="1">
                  <c:v>Ditches wet during dry season</c:v>
                </c:pt>
                <c:pt idx="2">
                  <c:v>Increase in intense rainfall</c:v>
                </c:pt>
                <c:pt idx="3">
                  <c:v>Timing of sprouting/blooming</c:v>
                </c:pt>
                <c:pt idx="4">
                  <c:v>Bird populations</c:v>
                </c:pt>
                <c:pt idx="5">
                  <c:v>New animals/insects</c:v>
                </c:pt>
              </c:strCache>
            </c:strRef>
          </c:cat>
          <c:val>
            <c:numRef>
              <c:f>'Question 14'!$E$4:$E$9</c:f>
              <c:numCache>
                <c:formatCode>General</c:formatCode>
                <c:ptCount val="6"/>
                <c:pt idx="0">
                  <c:v>2</c:v>
                </c:pt>
                <c:pt idx="1">
                  <c:v>14</c:v>
                </c:pt>
                <c:pt idx="2">
                  <c:v>15</c:v>
                </c:pt>
                <c:pt idx="3">
                  <c:v>19</c:v>
                </c:pt>
                <c:pt idx="4">
                  <c:v>29</c:v>
                </c:pt>
                <c:pt idx="5">
                  <c:v>22</c:v>
                </c:pt>
              </c:numCache>
            </c:numRef>
          </c:val>
        </c:ser>
        <c:ser>
          <c:idx val="1"/>
          <c:order val="1"/>
          <c:tx>
            <c:v>Yes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'Question 14'!$A$4:$A$9</c:f>
              <c:strCache>
                <c:ptCount val="6"/>
                <c:pt idx="0">
                  <c:v>Wetlands/beaches</c:v>
                </c:pt>
                <c:pt idx="1">
                  <c:v>Ditches wet during dry season</c:v>
                </c:pt>
                <c:pt idx="2">
                  <c:v>Increase in intense rainfall</c:v>
                </c:pt>
                <c:pt idx="3">
                  <c:v>Timing of sprouting/blooming</c:v>
                </c:pt>
                <c:pt idx="4">
                  <c:v>Bird populations</c:v>
                </c:pt>
                <c:pt idx="5">
                  <c:v>New animals/insects</c:v>
                </c:pt>
              </c:strCache>
            </c:strRef>
          </c:cat>
          <c:val>
            <c:numRef>
              <c:f>'Question 14'!$D$4:$D$9</c:f>
              <c:numCache>
                <c:formatCode>General</c:formatCode>
                <c:ptCount val="6"/>
                <c:pt idx="0">
                  <c:v>87</c:v>
                </c:pt>
                <c:pt idx="1">
                  <c:v>56</c:v>
                </c:pt>
                <c:pt idx="2">
                  <c:v>61</c:v>
                </c:pt>
                <c:pt idx="3">
                  <c:v>45</c:v>
                </c:pt>
                <c:pt idx="4">
                  <c:v>41</c:v>
                </c:pt>
                <c:pt idx="5">
                  <c:v>44</c:v>
                </c:pt>
              </c:numCache>
            </c:numRef>
          </c:val>
        </c:ser>
        <c:ser>
          <c:idx val="2"/>
          <c:order val="2"/>
          <c:tx>
            <c:v>No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'Question 14'!$A$4:$A$9</c:f>
              <c:strCache>
                <c:ptCount val="6"/>
                <c:pt idx="0">
                  <c:v>Wetlands/beaches</c:v>
                </c:pt>
                <c:pt idx="1">
                  <c:v>Ditches wet during dry season</c:v>
                </c:pt>
                <c:pt idx="2">
                  <c:v>Increase in intense rainfall</c:v>
                </c:pt>
                <c:pt idx="3">
                  <c:v>Timing of sprouting/blooming</c:v>
                </c:pt>
                <c:pt idx="4">
                  <c:v>Bird populations</c:v>
                </c:pt>
                <c:pt idx="5">
                  <c:v>New animals/insects</c:v>
                </c:pt>
              </c:strCache>
            </c:strRef>
          </c:cat>
          <c:val>
            <c:numRef>
              <c:f>'Question 14'!$C$4:$C$9</c:f>
              <c:numCache>
                <c:formatCode>General</c:formatCode>
                <c:ptCount val="6"/>
                <c:pt idx="0">
                  <c:v>12</c:v>
                </c:pt>
                <c:pt idx="1">
                  <c:v>27</c:v>
                </c:pt>
                <c:pt idx="2">
                  <c:v>22</c:v>
                </c:pt>
                <c:pt idx="3">
                  <c:v>30</c:v>
                </c:pt>
                <c:pt idx="4">
                  <c:v>28</c:v>
                </c:pt>
                <c:pt idx="5">
                  <c:v>32</c:v>
                </c:pt>
              </c:numCache>
            </c:numRef>
          </c:val>
        </c:ser>
        <c:overlap val="100"/>
        <c:axId val="125613184"/>
        <c:axId val="125614720"/>
      </c:barChart>
      <c:catAx>
        <c:axId val="125613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5614720"/>
        <c:crosses val="autoZero"/>
        <c:auto val="1"/>
        <c:lblAlgn val="ctr"/>
        <c:lblOffset val="100"/>
        <c:tickLblSkip val="1"/>
        <c:tickMarkSkip val="1"/>
      </c:catAx>
      <c:valAx>
        <c:axId val="1256147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5613184"/>
        <c:crossesAt val="1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7474790618484943"/>
          <c:y val="0.27499944051220593"/>
          <c:w val="0.111111165912625"/>
          <c:h val="0.16666632758315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sz="1800" dirty="0" smtClean="0"/>
              <a:t>What actions regarding sea</a:t>
            </a:r>
            <a:r>
              <a:rPr lang="en-US" sz="1800" baseline="0" dirty="0" smtClean="0"/>
              <a:t> level rise have you taken or are you considering taking?</a:t>
            </a:r>
            <a:endParaRPr lang="en-US" sz="1800" dirty="0"/>
          </a:p>
        </c:rich>
      </c:tx>
      <c:layout>
        <c:manualLayout>
          <c:xMode val="edge"/>
          <c:yMode val="edge"/>
          <c:x val="0.11069702826305503"/>
          <c:y val="8.8059686205921696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8787917647134317E-2"/>
          <c:y val="0.1742423436749341"/>
          <c:w val="0.70228490887088402"/>
          <c:h val="0.57152218173592839"/>
        </c:manualLayout>
      </c:layout>
      <c:barChart>
        <c:barDir val="col"/>
        <c:grouping val="stacked"/>
        <c:ser>
          <c:idx val="0"/>
          <c:order val="0"/>
          <c:tx>
            <c:v>Will consider in the future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'Question 16'!$A$4:$A$9</c:f>
              <c:strCache>
                <c:ptCount val="6"/>
                <c:pt idx="0">
                  <c:v>Prepare my property for storms</c:v>
                </c:pt>
                <c:pt idx="1">
                  <c:v>Talk to an organization I'm a member of</c:v>
                </c:pt>
                <c:pt idx="2">
                  <c:v>Get involved with a local organization</c:v>
                </c:pt>
                <c:pt idx="3">
                  <c:v>Get involved in local government planning</c:v>
                </c:pt>
                <c:pt idx="4">
                  <c:v>Contact elected officials</c:v>
                </c:pt>
                <c:pt idx="5">
                  <c:v>Write a letter to the editor</c:v>
                </c:pt>
              </c:strCache>
            </c:strRef>
          </c:cat>
          <c:val>
            <c:numRef>
              <c:f>'Question 16'!$D$4:$D$9</c:f>
              <c:numCache>
                <c:formatCode>General</c:formatCode>
                <c:ptCount val="6"/>
                <c:pt idx="0">
                  <c:v>25</c:v>
                </c:pt>
                <c:pt idx="1">
                  <c:v>53</c:v>
                </c:pt>
                <c:pt idx="2">
                  <c:v>48</c:v>
                </c:pt>
                <c:pt idx="3">
                  <c:v>53</c:v>
                </c:pt>
                <c:pt idx="4">
                  <c:v>55</c:v>
                </c:pt>
                <c:pt idx="5">
                  <c:v>50</c:v>
                </c:pt>
              </c:numCache>
            </c:numRef>
          </c:val>
        </c:ser>
        <c:ser>
          <c:idx val="1"/>
          <c:order val="1"/>
          <c:tx>
            <c:v>Have taken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'Question 16'!$A$4:$A$9</c:f>
              <c:strCache>
                <c:ptCount val="6"/>
                <c:pt idx="0">
                  <c:v>Prepare my property for storms</c:v>
                </c:pt>
                <c:pt idx="1">
                  <c:v>Talk to an organization I'm a member of</c:v>
                </c:pt>
                <c:pt idx="2">
                  <c:v>Get involved with a local organization</c:v>
                </c:pt>
                <c:pt idx="3">
                  <c:v>Get involved in local government planning</c:v>
                </c:pt>
                <c:pt idx="4">
                  <c:v>Contact elected officials</c:v>
                </c:pt>
                <c:pt idx="5">
                  <c:v>Write a letter to the editor</c:v>
                </c:pt>
              </c:strCache>
            </c:strRef>
          </c:cat>
          <c:val>
            <c:numRef>
              <c:f>'Question 16'!$C$4:$C$9</c:f>
              <c:numCache>
                <c:formatCode>General</c:formatCode>
                <c:ptCount val="6"/>
                <c:pt idx="0">
                  <c:v>64</c:v>
                </c:pt>
                <c:pt idx="1">
                  <c:v>29</c:v>
                </c:pt>
                <c:pt idx="2">
                  <c:v>34</c:v>
                </c:pt>
                <c:pt idx="3">
                  <c:v>31</c:v>
                </c:pt>
                <c:pt idx="4">
                  <c:v>22</c:v>
                </c:pt>
                <c:pt idx="5">
                  <c:v>7</c:v>
                </c:pt>
              </c:numCache>
            </c:numRef>
          </c:val>
        </c:ser>
        <c:overlap val="100"/>
        <c:axId val="126696064"/>
        <c:axId val="126710144"/>
      </c:barChart>
      <c:catAx>
        <c:axId val="126696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6710144"/>
        <c:crosses val="autoZero"/>
        <c:auto val="1"/>
        <c:lblAlgn val="ctr"/>
        <c:lblOffset val="100"/>
        <c:tickLblSkip val="1"/>
        <c:tickMarkSkip val="1"/>
      </c:catAx>
      <c:valAx>
        <c:axId val="1267101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6696064"/>
        <c:crossesAt val="1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187749319795299"/>
          <c:y val="0.38257558067757313"/>
          <c:w val="0.17398149925093606"/>
          <c:h val="0.2793943603011850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gap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sz="1800" dirty="0" smtClean="0"/>
              <a:t>What resources are needed to support effective</a:t>
            </a:r>
            <a:r>
              <a:rPr lang="en-US" sz="1800" baseline="0" dirty="0" smtClean="0"/>
              <a:t> community action?</a:t>
            </a:r>
            <a:endParaRPr lang="en-US" sz="1800" dirty="0"/>
          </a:p>
        </c:rich>
      </c:tx>
      <c:layout>
        <c:manualLayout>
          <c:xMode val="edge"/>
          <c:yMode val="edge"/>
          <c:x val="0.11165350412734797"/>
          <c:y val="2.187676307324600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15157194581203"/>
          <c:y val="0.18253985938648906"/>
          <c:w val="0.86262668808529019"/>
          <c:h val="0.5784869816142436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'Question 17'!$A$4:$A$10</c:f>
              <c:strCache>
                <c:ptCount val="7"/>
                <c:pt idx="0">
                  <c:v>More information on the subject</c:v>
                </c:pt>
                <c:pt idx="1">
                  <c:v>More information on solutions</c:v>
                </c:pt>
                <c:pt idx="2">
                  <c:v>A community group to serve as a forum</c:v>
                </c:pt>
                <c:pt idx="3">
                  <c:v>Local government leadership</c:v>
                </c:pt>
                <c:pt idx="4">
                  <c:v>Funding for awareness and education</c:v>
                </c:pt>
                <c:pt idx="5">
                  <c:v>Funding for physical changes</c:v>
                </c:pt>
                <c:pt idx="6">
                  <c:v>Other (please specify)</c:v>
                </c:pt>
              </c:strCache>
            </c:strRef>
          </c:cat>
          <c:val>
            <c:numRef>
              <c:f>'Question 17'!$C$4:$C$10</c:f>
              <c:numCache>
                <c:formatCode>0%</c:formatCode>
                <c:ptCount val="7"/>
                <c:pt idx="0">
                  <c:v>0.89800000000000002</c:v>
                </c:pt>
                <c:pt idx="1">
                  <c:v>0.87800000000000022</c:v>
                </c:pt>
                <c:pt idx="2">
                  <c:v>0.71400000000000019</c:v>
                </c:pt>
                <c:pt idx="3">
                  <c:v>0.87800000000000022</c:v>
                </c:pt>
                <c:pt idx="4">
                  <c:v>0.73500000000000021</c:v>
                </c:pt>
                <c:pt idx="5">
                  <c:v>0.65300000000000025</c:v>
                </c:pt>
                <c:pt idx="6">
                  <c:v>0.10200000000000002</c:v>
                </c:pt>
              </c:numCache>
            </c:numRef>
          </c:val>
        </c:ser>
        <c:axId val="126747392"/>
        <c:axId val="126748928"/>
      </c:barChart>
      <c:catAx>
        <c:axId val="126747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6748928"/>
        <c:crosses val="autoZero"/>
        <c:auto val="1"/>
        <c:lblAlgn val="ctr"/>
        <c:lblOffset val="100"/>
        <c:tickLblSkip val="1"/>
        <c:tickMarkSkip val="1"/>
      </c:catAx>
      <c:valAx>
        <c:axId val="1267489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6747392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sz="1800" dirty="0" smtClean="0"/>
              <a:t>What types of measurements should your local government</a:t>
            </a:r>
            <a:r>
              <a:rPr lang="en-US" sz="1800" baseline="0" dirty="0" smtClean="0"/>
              <a:t> use to deal with sea level rise in flooded areas?</a:t>
            </a:r>
            <a:endParaRPr lang="en-US" sz="1800" dirty="0"/>
          </a:p>
        </c:rich>
      </c:tx>
      <c:layout>
        <c:manualLayout>
          <c:xMode val="edge"/>
          <c:yMode val="edge"/>
          <c:x val="0.11613005926815703"/>
          <c:y val="9.8113428035472711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15157194581203"/>
          <c:y val="0.18749961853105007"/>
          <c:w val="0.86262668808529019"/>
          <c:h val="0.5908629499172823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'Question 18'!$A$4:$A$9</c:f>
              <c:strCache>
                <c:ptCount val="6"/>
                <c:pt idx="0">
                  <c:v>Not allow redevelopment </c:v>
                </c:pt>
                <c:pt idx="1">
                  <c:v>Buy out properties</c:v>
                </c:pt>
                <c:pt idx="2">
                  <c:v>Install increased flood protection</c:v>
                </c:pt>
                <c:pt idx="3">
                  <c:v>Impose special tax in flooded areas</c:v>
                </c:pt>
                <c:pt idx="4">
                  <c:v>Gradually withdraw public services</c:v>
                </c:pt>
                <c:pt idx="5">
                  <c:v>Nothing</c:v>
                </c:pt>
              </c:strCache>
            </c:strRef>
          </c:cat>
          <c:val>
            <c:numRef>
              <c:f>'Question 18'!$C$4:$C$9</c:f>
              <c:numCache>
                <c:formatCode>0%</c:formatCode>
                <c:ptCount val="6"/>
                <c:pt idx="0">
                  <c:v>0.87000000000000022</c:v>
                </c:pt>
                <c:pt idx="1">
                  <c:v>0.32000000000000012</c:v>
                </c:pt>
                <c:pt idx="2">
                  <c:v>0.7200000000000002</c:v>
                </c:pt>
                <c:pt idx="3">
                  <c:v>0.4300000000000001</c:v>
                </c:pt>
                <c:pt idx="4">
                  <c:v>0.29000000000000009</c:v>
                </c:pt>
                <c:pt idx="5">
                  <c:v>3.0000000000000002E-2</c:v>
                </c:pt>
              </c:numCache>
            </c:numRef>
          </c:val>
        </c:ser>
        <c:axId val="126777600"/>
        <c:axId val="126803968"/>
      </c:barChart>
      <c:catAx>
        <c:axId val="1267776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6803968"/>
        <c:crosses val="autoZero"/>
        <c:auto val="1"/>
        <c:lblAlgn val="ctr"/>
        <c:lblOffset val="100"/>
        <c:tickLblSkip val="1"/>
        <c:tickMarkSkip val="1"/>
      </c:catAx>
      <c:valAx>
        <c:axId val="1268039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26777600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682C3-64A1-FE4F-B0FA-26B283CF9720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A8FAB-6EB1-9545-BB68-907B9A7EB6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536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8FAB-6EB1-9545-BB68-907B9A7EB65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29A00B-8D99-8445-B7A4-093C3ED60E07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29A00B-8D99-8445-B7A4-093C3ED60E07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29A00B-8D99-8445-B7A4-093C3ED60E07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8FAB-6EB1-9545-BB68-907B9A7EB65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29A00B-8D99-8445-B7A4-093C3ED60E07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4884E9-52BF-204B-AC81-0C1CEDBAA3B8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4C0809-2765-0A47-A4DB-157FC1F153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623175" cy="2514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/>
              <a:t>Virginia Beach and Sea Level Rise:</a:t>
            </a:r>
            <a:br>
              <a:rPr lang="en-US" sz="4200" dirty="0" smtClean="0"/>
            </a:br>
            <a:r>
              <a:rPr lang="en-US" sz="4200" dirty="0" smtClean="0"/>
              <a:t>Where Do We Go From Here?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dirty="0" smtClean="0"/>
              <a:t>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953000"/>
            <a:ext cx="6553200" cy="1600200"/>
          </a:xfrm>
        </p:spPr>
        <p:txBody>
          <a:bodyPr/>
          <a:lstStyle/>
          <a:p>
            <a:pPr algn="r" eaLnBrk="1" hangingPunct="1"/>
            <a:r>
              <a:rPr lang="en-US" sz="2000" dirty="0" smtClean="0"/>
              <a:t>Clay Bernick</a:t>
            </a:r>
          </a:p>
          <a:p>
            <a:pPr algn="r" eaLnBrk="1" hangingPunct="1"/>
            <a:r>
              <a:rPr lang="en-US" sz="2000" dirty="0" smtClean="0"/>
              <a:t>City of Virginia Beach</a:t>
            </a:r>
          </a:p>
          <a:p>
            <a:pPr algn="r" eaLnBrk="1" hangingPunct="1"/>
            <a:r>
              <a:rPr lang="en-US" sz="2000" dirty="0" smtClean="0"/>
              <a:t>Environment &amp; Sustainability Office</a:t>
            </a:r>
          </a:p>
          <a:p>
            <a:pPr algn="r" eaLnBrk="1" hangingPunct="1"/>
            <a:r>
              <a:rPr lang="en-US" sz="2000" dirty="0" smtClean="0"/>
              <a:t>October 26, 2011</a:t>
            </a:r>
          </a:p>
          <a:p>
            <a:pPr algn="r" eaLnBrk="1" hangingPunct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4114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19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 descr="J:\Jobs\05 MARKETING\Virginia Beach - Sustainability Presentation\ARchEx Presentation\3. buildings + infrastructure\CitiesProgram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0"/>
            <a:ext cx="5891135" cy="3657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3745468"/>
            <a:ext cx="9144000" cy="3112532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41910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New York, NY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Chicago, IL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Los Angeles, CA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San Francisco, CA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Portland, OR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Seattle, WA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1910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Denver, CO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Charlotte, NC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Arlington, VA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Charlottesville, VA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Chesapeake, VA</a:t>
            </a:r>
          </a:p>
          <a:p>
            <a:pPr marL="233363" indent="-233363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Sarasota, FL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How will the plan be Developed?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Alignment with City Mission, Council Vision and Strategic Plan, Sustainable City Model, other adopted policies and plans (Comprehensive Plan, Hazard Management Plan, Outdoors Plan, etc.)</a:t>
            </a:r>
          </a:p>
          <a:p>
            <a:pPr eaLnBrk="1" hangingPunct="1"/>
            <a:r>
              <a:rPr lang="en-US" dirty="0" smtClean="0"/>
              <a:t>Input from a series of facilitated community open houses</a:t>
            </a:r>
          </a:p>
          <a:p>
            <a:pPr eaLnBrk="1" hangingPunct="1"/>
            <a:r>
              <a:rPr lang="en-US" dirty="0" smtClean="0"/>
              <a:t>Input from AIA / SDAT Process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J:\Jobs\05 MARKETING\Virginia Beach - Sustainability Presentation\ARchEx Presentation\general images\morgue_footprint.jpg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10000" contrast="-24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1905000"/>
            <a:ext cx="693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bg1"/>
                </a:solidFill>
              </a:rPr>
              <a:t>Fall 2011</a:t>
            </a:r>
            <a:r>
              <a:rPr lang="en-US" sz="2800" dirty="0" smtClean="0">
                <a:solidFill>
                  <a:schemeClr val="bg1"/>
                </a:solidFill>
              </a:rPr>
              <a:t>: Complete Documentation of existing City plans, policies, actions and initiatives that relate to sustainability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bg1"/>
                </a:solidFill>
              </a:rPr>
              <a:t>Fall 2011</a:t>
            </a:r>
            <a:r>
              <a:rPr lang="en-US" sz="2800" dirty="0" smtClean="0">
                <a:solidFill>
                  <a:schemeClr val="bg1"/>
                </a:solidFill>
              </a:rPr>
              <a:t>: Initiate efforts to solicit input through Steering Committee, City staff Focus Groups, Community Input Sessions, Interviews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bg1"/>
                </a:solidFill>
              </a:rPr>
              <a:t>Late Spring 2012</a:t>
            </a:r>
            <a:r>
              <a:rPr lang="en-US" sz="2800" dirty="0" smtClean="0">
                <a:solidFill>
                  <a:schemeClr val="bg1"/>
                </a:solidFill>
              </a:rPr>
              <a:t>: Release initial draft plan for feedback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bg1"/>
                </a:solidFill>
              </a:rPr>
              <a:t>Summer 2012</a:t>
            </a:r>
            <a:r>
              <a:rPr lang="en-US" sz="2800" dirty="0" smtClean="0">
                <a:solidFill>
                  <a:schemeClr val="bg1"/>
                </a:solidFill>
              </a:rPr>
              <a:t>: Complete final draft plan for presentation to City Council for adoption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1143000"/>
            <a:ext cx="7162800" cy="609600"/>
          </a:xfrm>
          <a:prstGeom prst="rect">
            <a:avLst/>
          </a:prstGeom>
          <a:solidFill>
            <a:srgbClr val="7DC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57400" y="114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rostile" pitchFamily="34" charset="0"/>
              </a:rPr>
              <a:t>Sustainability Plan Schedule</a:t>
            </a:r>
            <a:endParaRPr lang="en-US" sz="3600" b="1" dirty="0">
              <a:solidFill>
                <a:schemeClr val="bg1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87388"/>
            <a:ext cx="8229600" cy="1246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the City gain by addressing Sea Level Rise?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575"/>
            <a:ext cx="8229600" cy="4325112"/>
          </a:xfrm>
        </p:spPr>
        <p:txBody>
          <a:bodyPr/>
          <a:lstStyle/>
          <a:p>
            <a:r>
              <a:rPr lang="en-US" sz="2400" i="1" dirty="0" smtClean="0"/>
              <a:t>The same tools that can be used to mitigate sea level rise will also pay dividends in hurricane and coastal storm mitigation.</a:t>
            </a:r>
          </a:p>
          <a:p>
            <a:pPr lvl="1"/>
            <a:r>
              <a:rPr lang="en-US" sz="2400" i="1" dirty="0" smtClean="0"/>
              <a:t>Better evacuation strategies</a:t>
            </a:r>
          </a:p>
          <a:p>
            <a:pPr lvl="1"/>
            <a:r>
              <a:rPr lang="en-US" sz="2400" i="1" dirty="0" smtClean="0"/>
              <a:t>Lower insurance rates</a:t>
            </a:r>
          </a:p>
          <a:p>
            <a:pPr lvl="1"/>
            <a:r>
              <a:rPr lang="en-US" sz="2400" i="1" dirty="0" smtClean="0"/>
              <a:t>Protection of property values and infrastructure</a:t>
            </a:r>
          </a:p>
          <a:p>
            <a:pPr lvl="1"/>
            <a:r>
              <a:rPr lang="en-US" sz="2400" i="1" dirty="0" smtClean="0"/>
              <a:t>Better environmental quality</a:t>
            </a:r>
          </a:p>
          <a:p>
            <a:pPr lvl="1"/>
            <a:r>
              <a:rPr lang="en-US" sz="2400" i="1" dirty="0" smtClean="0"/>
              <a:t>More adaptable and sustainable community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85000" y="531495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08" y="170497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en-US" b="1" dirty="0" smtClean="0"/>
              <a:t>Core Partners                 Sponsors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771776"/>
            <a:ext cx="4159208" cy="324164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City of Virginia Beach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Wetlands Watch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Hampton Roads Planning District Commission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Old Dominion University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19608" y="2771776"/>
            <a:ext cx="4311692" cy="3813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Virginia Aquarium and Marine Science Center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Virginia Coastal Zone Management Program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Virginia Environmental Endowment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West Wind Foundation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3817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SLR Listening Sessions March 2011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14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Goals for Listening Sessions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37" y="1660181"/>
            <a:ext cx="4402777" cy="5024776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</a:pPr>
            <a:r>
              <a:rPr lang="en-US" sz="2600" dirty="0" smtClean="0">
                <a:latin typeface="Helvetica"/>
                <a:cs typeface="Helvetica"/>
              </a:rPr>
              <a:t> To </a:t>
            </a:r>
            <a:r>
              <a:rPr lang="en-US" sz="2600" b="1" dirty="0">
                <a:solidFill>
                  <a:schemeClr val="accent2"/>
                </a:solidFill>
                <a:latin typeface="Helvetica"/>
                <a:cs typeface="Helvetica"/>
              </a:rPr>
              <a:t>elicit</a:t>
            </a:r>
            <a:r>
              <a:rPr lang="en-US" sz="2600" b="1" dirty="0" smtClean="0">
                <a:solidFill>
                  <a:schemeClr val="accent2"/>
                </a:solidFill>
                <a:latin typeface="Helvetica"/>
                <a:cs typeface="Helvetica"/>
              </a:rPr>
              <a:t> community experiences, concerns and suggestions</a:t>
            </a:r>
            <a:r>
              <a:rPr lang="en-US" sz="2600" dirty="0" smtClean="0">
                <a:latin typeface="Helvetica"/>
                <a:cs typeface="Helvetica"/>
              </a:rPr>
              <a:t> regarding sea level rise. </a:t>
            </a:r>
          </a:p>
          <a:p>
            <a:pPr marL="0" indent="0">
              <a:spcAft>
                <a:spcPts val="1800"/>
              </a:spcAft>
            </a:pPr>
            <a:endParaRPr lang="en-US" sz="2600" dirty="0" smtClean="0">
              <a:latin typeface="Helvetica"/>
              <a:cs typeface="Helvetica"/>
            </a:endParaRPr>
          </a:p>
          <a:p>
            <a:pPr marL="0" indent="0">
              <a:spcAft>
                <a:spcPts val="1800"/>
              </a:spcAft>
            </a:pPr>
            <a:r>
              <a:rPr lang="en-US" sz="2600" dirty="0" smtClean="0">
                <a:latin typeface="Helvetica"/>
                <a:cs typeface="Helvetica"/>
              </a:rPr>
              <a:t> To help residents </a:t>
            </a:r>
            <a:r>
              <a:rPr lang="en-US" sz="2600" b="1" dirty="0">
                <a:solidFill>
                  <a:srgbClr val="438086"/>
                </a:solidFill>
                <a:latin typeface="Helvetica"/>
                <a:cs typeface="Helvetica"/>
              </a:rPr>
              <a:t>gain an understanding </a:t>
            </a:r>
            <a:r>
              <a:rPr lang="en-US" sz="2600" dirty="0">
                <a:latin typeface="Helvetica"/>
                <a:cs typeface="Helvetica"/>
              </a:rPr>
              <a:t>and prepare for sea level rise in the Virginia Beach area.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401" y="1561659"/>
            <a:ext cx="3272399" cy="4901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4401" y="6186296"/>
            <a:ext cx="354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Skip Stiles | Wetlands Watch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6" y="1465428"/>
            <a:ext cx="8257673" cy="50397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latin typeface="Helvetica"/>
                <a:cs typeface="Helvetica"/>
              </a:rPr>
              <a:t>To </a:t>
            </a:r>
            <a:r>
              <a:rPr lang="en-US" sz="2600" b="1" dirty="0" smtClean="0">
                <a:solidFill>
                  <a:srgbClr val="438086"/>
                </a:solidFill>
                <a:latin typeface="Helvetica"/>
                <a:cs typeface="Helvetica"/>
              </a:rPr>
              <a:t>synthesize community concerns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latin typeface="Helvetica"/>
                <a:cs typeface="Helvetica"/>
              </a:rPr>
              <a:t>To </a:t>
            </a:r>
            <a:r>
              <a:rPr lang="en-US" sz="2600" b="1" dirty="0" smtClean="0">
                <a:solidFill>
                  <a:srgbClr val="438086"/>
                </a:solidFill>
                <a:latin typeface="Helvetica"/>
                <a:cs typeface="Helvetica"/>
              </a:rPr>
              <a:t>GIS-map </a:t>
            </a:r>
            <a:r>
              <a:rPr lang="en-US" sz="2600" dirty="0" smtClean="0">
                <a:latin typeface="Helvetica"/>
                <a:cs typeface="Helvetica"/>
              </a:rPr>
              <a:t>the diverse ways that the community experiences sea level rise (flooding, erosion, property value decline, etc.)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latin typeface="Helvetica"/>
                <a:cs typeface="Helvetica"/>
              </a:rPr>
              <a:t>To </a:t>
            </a:r>
            <a:r>
              <a:rPr lang="en-US" sz="2600" dirty="0">
                <a:latin typeface="Helvetica"/>
                <a:cs typeface="Helvetica"/>
              </a:rPr>
              <a:t>inform the Virginia Beach </a:t>
            </a:r>
            <a:r>
              <a:rPr lang="en-US" sz="2600" b="1" dirty="0">
                <a:solidFill>
                  <a:srgbClr val="438086"/>
                </a:solidFill>
                <a:latin typeface="Helvetica"/>
                <a:cs typeface="Helvetica"/>
              </a:rPr>
              <a:t>Sustainability </a:t>
            </a:r>
            <a:r>
              <a:rPr lang="en-US" sz="2600" b="1" dirty="0" smtClean="0">
                <a:solidFill>
                  <a:srgbClr val="438086"/>
                </a:solidFill>
                <a:latin typeface="Helvetica"/>
                <a:cs typeface="Helvetica"/>
              </a:rPr>
              <a:t>Plan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>
                <a:latin typeface="Helvetica"/>
                <a:cs typeface="Helvetica"/>
              </a:rPr>
              <a:t>To </a:t>
            </a:r>
            <a:r>
              <a:rPr lang="en-US" sz="2600" b="1" dirty="0" smtClean="0">
                <a:solidFill>
                  <a:srgbClr val="438086"/>
                </a:solidFill>
                <a:latin typeface="Helvetica"/>
                <a:cs typeface="Helvetica"/>
              </a:rPr>
              <a:t>test methods of gathering information </a:t>
            </a:r>
            <a:r>
              <a:rPr lang="en-US" sz="2600" dirty="0" smtClean="0">
                <a:solidFill>
                  <a:srgbClr val="000000"/>
                </a:solidFill>
                <a:latin typeface="Helvetica"/>
                <a:cs typeface="Helvetica"/>
              </a:rPr>
              <a:t>(hand-held devices, written surveys, maps)</a:t>
            </a:r>
          </a:p>
          <a:p>
            <a:pPr>
              <a:spcAft>
                <a:spcPts val="1800"/>
              </a:spcAft>
            </a:pPr>
            <a:r>
              <a:rPr lang="en-US" sz="2600" dirty="0" smtClean="0">
                <a:latin typeface="Helvetica"/>
                <a:cs typeface="Helvetica"/>
              </a:rPr>
              <a:t>To start a regional conversation on sea level rise and </a:t>
            </a:r>
            <a:r>
              <a:rPr lang="en-US" sz="2600" b="1" dirty="0" smtClean="0">
                <a:solidFill>
                  <a:srgbClr val="438086"/>
                </a:solidFill>
                <a:latin typeface="Helvetica"/>
                <a:cs typeface="Helvetica"/>
              </a:rPr>
              <a:t>engage partners in future opportunities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600" dirty="0" smtClean="0">
              <a:latin typeface="Helvetica"/>
              <a:cs typeface="Helvetica"/>
            </a:endParaRPr>
          </a:p>
          <a:p>
            <a:pPr>
              <a:spcAft>
                <a:spcPts val="1800"/>
              </a:spcAft>
            </a:pP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0014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Outcomes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7149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885" y="1433721"/>
            <a:ext cx="3509033" cy="2342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884" y="4004468"/>
            <a:ext cx="3509033" cy="234267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0014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Listening Sessions</a:t>
            </a:r>
            <a:endParaRPr lang="en-US" sz="36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1" y="1433721"/>
            <a:ext cx="4778022" cy="505739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11" b="1" dirty="0" smtClean="0">
                <a:solidFill>
                  <a:srgbClr val="438086"/>
                </a:solidFill>
                <a:latin typeface="Helvetica"/>
                <a:cs typeface="Helvetica"/>
              </a:rPr>
              <a:t>128</a:t>
            </a:r>
            <a:r>
              <a:rPr lang="en-US" sz="2811" dirty="0" smtClean="0">
                <a:latin typeface="Helvetica"/>
                <a:cs typeface="Helvetica"/>
              </a:rPr>
              <a:t> TOTAL Attendance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11" b="1" dirty="0" smtClean="0">
                <a:solidFill>
                  <a:schemeClr val="accent2"/>
                </a:solidFill>
                <a:latin typeface="Helvetica"/>
                <a:cs typeface="Helvetica"/>
              </a:rPr>
              <a:t>107 </a:t>
            </a:r>
            <a:r>
              <a:rPr lang="en-US" sz="2811" dirty="0" smtClean="0">
                <a:latin typeface="Helvetica"/>
                <a:cs typeface="Helvetica"/>
              </a:rPr>
              <a:t>Survey Respondents</a:t>
            </a:r>
            <a:endParaRPr lang="en-US" sz="2811" b="1" dirty="0" smtClean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600" b="1" dirty="0" smtClean="0">
              <a:solidFill>
                <a:srgbClr val="438086"/>
              </a:solidFill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027" b="1" dirty="0" smtClean="0">
                <a:solidFill>
                  <a:schemeClr val="tx2"/>
                </a:solidFill>
                <a:latin typeface="Trebuchet MS"/>
                <a:cs typeface="Trebuchet MS"/>
              </a:rPr>
              <a:t>By Location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11" b="1" dirty="0" smtClean="0">
                <a:solidFill>
                  <a:srgbClr val="438086"/>
                </a:solidFill>
                <a:latin typeface="Helvetica"/>
                <a:cs typeface="Helvetica"/>
              </a:rPr>
              <a:t>49</a:t>
            </a:r>
            <a:r>
              <a:rPr lang="en-US" sz="2811" dirty="0" smtClean="0">
                <a:latin typeface="Helvetica"/>
                <a:cs typeface="Helvetica"/>
              </a:rPr>
              <a:t>  at Virginia Aquarium and              	Marine Science Center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11" b="1" dirty="0" smtClean="0">
                <a:solidFill>
                  <a:srgbClr val="438086"/>
                </a:solidFill>
                <a:latin typeface="Helvetica"/>
                <a:cs typeface="Helvetica"/>
              </a:rPr>
              <a:t>22</a:t>
            </a:r>
            <a:r>
              <a:rPr lang="en-US" sz="2811" dirty="0" smtClean="0">
                <a:latin typeface="Helvetica"/>
                <a:cs typeface="Helvetica"/>
              </a:rPr>
              <a:t>  at Red Mill Elementary 	School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11" b="1" dirty="0" smtClean="0">
                <a:solidFill>
                  <a:srgbClr val="438086"/>
                </a:solidFill>
                <a:latin typeface="Helvetica"/>
                <a:cs typeface="Helvetica"/>
              </a:rPr>
              <a:t>25</a:t>
            </a:r>
            <a:r>
              <a:rPr lang="en-US" sz="2811" dirty="0" smtClean="0">
                <a:solidFill>
                  <a:srgbClr val="438086"/>
                </a:solidFill>
                <a:latin typeface="Helvetica"/>
                <a:cs typeface="Helvetica"/>
              </a:rPr>
              <a:t>  </a:t>
            </a:r>
            <a:r>
              <a:rPr lang="en-US" sz="2811" dirty="0" smtClean="0">
                <a:latin typeface="Helvetica"/>
                <a:cs typeface="Helvetica"/>
              </a:rPr>
              <a:t>at Meyera E. Oberndorf 	Central Library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11" b="1" dirty="0" smtClean="0">
                <a:solidFill>
                  <a:srgbClr val="438086"/>
                </a:solidFill>
                <a:latin typeface="Helvetica"/>
                <a:cs typeface="Helvetica"/>
              </a:rPr>
              <a:t>32</a:t>
            </a:r>
            <a:r>
              <a:rPr lang="en-US" sz="2811" dirty="0" smtClean="0">
                <a:solidFill>
                  <a:srgbClr val="438086"/>
                </a:solidFill>
                <a:latin typeface="Helvetica"/>
                <a:cs typeface="Helvetica"/>
              </a:rPr>
              <a:t>  </a:t>
            </a:r>
            <a:r>
              <a:rPr lang="en-US" sz="2811" dirty="0" smtClean="0">
                <a:latin typeface="Helvetica"/>
                <a:cs typeface="Helvetica"/>
              </a:rPr>
              <a:t>at Bayside Recreation 	Center</a:t>
            </a:r>
            <a:r>
              <a:rPr lang="en-US" sz="2600" dirty="0" smtClean="0">
                <a:latin typeface="Helvetica"/>
                <a:cs typeface="Helvetica"/>
              </a:rPr>
              <a:t/>
            </a:r>
            <a:br>
              <a:rPr lang="en-US" sz="2600" dirty="0" smtClean="0">
                <a:latin typeface="Helvetica"/>
                <a:cs typeface="Helvetica"/>
              </a:rPr>
            </a:br>
            <a:endParaRPr lang="en-US" sz="2600" dirty="0" smtClean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885" y="6070148"/>
            <a:ext cx="354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Skip Stiles | Wetlands Watch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2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76" y="1600200"/>
            <a:ext cx="5591055" cy="459495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latin typeface="Helvetica"/>
                <a:cs typeface="Helvetica"/>
              </a:rPr>
              <a:t>Attending listening sessions: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Helvetica"/>
                <a:cs typeface="Helvetica"/>
              </a:rPr>
              <a:t>Retirees</a:t>
            </a:r>
            <a:br>
              <a:rPr lang="en-US" sz="2200" dirty="0" smtClean="0">
                <a:latin typeface="Helvetica"/>
                <a:cs typeface="Helvetica"/>
              </a:rPr>
            </a:br>
            <a:endParaRPr lang="en-US" sz="2200" dirty="0" smtClean="0"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latin typeface="Helvetica"/>
                <a:cs typeface="Helvetica"/>
              </a:rPr>
              <a:t>Absent from listening sessions: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Helvetica"/>
                <a:cs typeface="Helvetica"/>
              </a:rPr>
              <a:t>African Americans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Helvetica"/>
                <a:cs typeface="Helvetica"/>
              </a:rPr>
              <a:t>Asian Americans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Helvetica"/>
                <a:cs typeface="Helvetica"/>
              </a:rPr>
              <a:t>Hispanic or Latino Americans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Helvetica"/>
                <a:cs typeface="Helvetica"/>
              </a:rPr>
              <a:t>Youth and students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latin typeface="Helvetica"/>
                <a:cs typeface="Helvetica"/>
              </a:rPr>
              <a:t>Working class citizens</a:t>
            </a:r>
            <a:endParaRPr lang="en-US" sz="2200" dirty="0"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001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Observations</a:t>
            </a:r>
            <a:endParaRPr lang="en-US" sz="3600" b="1" dirty="0"/>
          </a:p>
        </p:txBody>
      </p:sp>
      <p:pic>
        <p:nvPicPr>
          <p:cNvPr id="4" name="Picture 3" descr="IMG_20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796" y="3896618"/>
            <a:ext cx="3302728" cy="2205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4073" y="5824878"/>
            <a:ext cx="354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Skip Stiles | Wetlands Watch</a:t>
            </a:r>
            <a:endParaRPr lang="en-US" sz="1200" dirty="0"/>
          </a:p>
        </p:txBody>
      </p:sp>
      <p:pic>
        <p:nvPicPr>
          <p:cNvPr id="7" name="Picture 6" descr="IMG_20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796" y="1572910"/>
            <a:ext cx="3289604" cy="2196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6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001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Big Themes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19480"/>
            <a:ext cx="9148796" cy="5413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92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Five Items to Cover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9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is the City’s adopted policy at present concerning Sea Level rise?</a:t>
            </a:r>
          </a:p>
          <a:p>
            <a:pPr eaLnBrk="1" hangingPunct="1"/>
            <a:r>
              <a:rPr lang="en-US" sz="2400" dirty="0" smtClean="0"/>
              <a:t>What kinds of issues does Sea Level Rise pose to the City?</a:t>
            </a:r>
          </a:p>
          <a:p>
            <a:pPr eaLnBrk="1" hangingPunct="1"/>
            <a:r>
              <a:rPr lang="en-US" sz="2400" dirty="0" smtClean="0"/>
              <a:t>How can the City begin to address Sea Level Rise issues? </a:t>
            </a:r>
          </a:p>
          <a:p>
            <a:pPr eaLnBrk="1" hangingPunct="1"/>
            <a:r>
              <a:rPr lang="en-US" sz="2400" dirty="0" smtClean="0"/>
              <a:t>What is the Virginia Beach Sustainability Plan?</a:t>
            </a:r>
          </a:p>
          <a:p>
            <a:pPr eaLnBrk="1" hangingPunct="1"/>
            <a:r>
              <a:rPr lang="en-US" sz="2400" dirty="0" smtClean="0"/>
              <a:t>How will information on Sea Level Rise be integrated into the City’s Sustainability Plan?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5029200"/>
            <a:ext cx="2113079" cy="15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305525" y="1476124"/>
            <a:ext cx="6585407" cy="4687609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Sea level rise should be a priority issue for the City of Virginia Beach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Sea level rise should be included in decisions regarding: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Flood and hazard mitigation, infrastructure, and land-use planning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Land-use permitting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Fiscal budgets</a:t>
            </a:r>
          </a:p>
          <a:p>
            <a:pPr lvl="1" eaLnBrk="1" hangingPunct="1"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Community Thinks…</a:t>
            </a:r>
            <a:endParaRPr lang="en-US" sz="3600" b="1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26811" y="1823361"/>
            <a:ext cx="6570199" cy="449809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More local leadership and information on strategies to address sea level rise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To be involved in planning and land-use decisions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Local government to not allow redevelopment in flooded areas</a:t>
            </a:r>
          </a:p>
          <a:p>
            <a:pPr lvl="1" eaLnBrk="1" hangingPunct="1"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Community Wants…</a:t>
            </a:r>
            <a:endParaRPr lang="en-US" sz="3600" b="1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68500" y="1336675"/>
            <a:ext cx="5928510" cy="498478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Flooded Roadways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Traffic Re-routed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Storm Impacts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Flooding During Storms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Business Stress or Loss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Stormwater Overflows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Insurance Refused or Dropped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Environmental Changes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Erosion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Wildlife Habitat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Water Quality Issues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Your Community is Experiencing…</a:t>
            </a:r>
            <a:endParaRPr lang="en-US" sz="3600" b="1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001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… Flooded Roadways</a:t>
            </a:r>
            <a:endParaRPr lang="en-US" sz="3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20403120"/>
              </p:ext>
            </p:extLst>
          </p:nvPr>
        </p:nvGraphicFramePr>
        <p:xfrm>
          <a:off x="582084" y="1481666"/>
          <a:ext cx="7805738" cy="458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001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… Storm Impacts</a:t>
            </a:r>
            <a:endParaRPr lang="en-US" sz="36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39992479"/>
              </p:ext>
            </p:extLst>
          </p:nvPr>
        </p:nvGraphicFramePr>
        <p:xfrm>
          <a:off x="582084" y="1481665"/>
          <a:ext cx="7805738" cy="458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001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… Environmental Changes</a:t>
            </a:r>
            <a:endParaRPr lang="en-US" sz="3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82084" y="1481665"/>
          <a:ext cx="7805738" cy="458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53" y="1632215"/>
            <a:ext cx="4313911" cy="4325112"/>
          </a:xfrm>
        </p:spPr>
        <p:txBody>
          <a:bodyPr>
            <a:normAutofit fontScale="85000" lnSpcReduction="20000"/>
          </a:bodyPr>
          <a:lstStyle/>
          <a:p>
            <a:pPr lvl="1">
              <a:spcAft>
                <a:spcPts val="1200"/>
              </a:spcAft>
            </a:pPr>
            <a:r>
              <a:rPr lang="en-US" dirty="0" smtClean="0">
                <a:latin typeface="Helvetica"/>
                <a:cs typeface="Helvetica"/>
              </a:rPr>
              <a:t>Their homes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Helvetica"/>
                <a:cs typeface="Helvetica"/>
              </a:rPr>
              <a:t>Future generations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Helvetica"/>
                <a:cs typeface="Helvetica"/>
              </a:rPr>
              <a:t>Regional economy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Helvetica"/>
                <a:cs typeface="Helvetica"/>
              </a:rPr>
              <a:t>Property values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Helvetica"/>
                <a:cs typeface="Helvetica"/>
              </a:rPr>
              <a:t>Local politics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Helvetica"/>
                <a:cs typeface="Helvetica"/>
              </a:rPr>
              <a:t>Ecosystems/wildlife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pPr>
              <a:spcAft>
                <a:spcPts val="1200"/>
              </a:spcAft>
              <a:buNone/>
            </a:pPr>
            <a:r>
              <a:rPr lang="en-US" dirty="0" smtClean="0">
                <a:latin typeface="Helvetica"/>
                <a:cs typeface="Helvetica"/>
              </a:rPr>
              <a:t>Not concerned about: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Their jobs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0014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Community is Concerned About…</a:t>
            </a:r>
            <a:endParaRPr lang="en-US" sz="3600" b="1" dirty="0"/>
          </a:p>
        </p:txBody>
      </p:sp>
      <p:pic>
        <p:nvPicPr>
          <p:cNvPr id="5" name="Picture 4" descr="P33004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125" y="1336814"/>
            <a:ext cx="3277275" cy="2457957"/>
          </a:xfrm>
          <a:prstGeom prst="rect">
            <a:avLst/>
          </a:prstGeom>
        </p:spPr>
      </p:pic>
      <p:pic>
        <p:nvPicPr>
          <p:cNvPr id="7" name="Picture 6" descr="P33004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722" y="3896618"/>
            <a:ext cx="3309677" cy="248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7125" y="6101877"/>
            <a:ext cx="354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Tanya Denckla Cobb | UVA-IEN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82084" y="1481662"/>
          <a:ext cx="7805738" cy="458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0014"/>
            <a:ext cx="86868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/>
              <a:t>Actions Community Is Considering…</a:t>
            </a:r>
            <a:endParaRPr lang="en-US" sz="3400" b="1" dirty="0"/>
          </a:p>
        </p:txBody>
      </p:sp>
    </p:spTree>
    <p:extLst>
      <p:ext uri="{BB962C8B-B14F-4D97-AF65-F5344CB8AC3E}">
        <p14:creationId xmlns="" xmlns:p14="http://schemas.microsoft.com/office/powerpoint/2010/main" val="14345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82084" y="1481661"/>
          <a:ext cx="7805738" cy="458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199" y="270014"/>
            <a:ext cx="8686801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Resources Community Needs…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4345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84416" y="1486407"/>
          <a:ext cx="7802166" cy="458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199" y="319265"/>
            <a:ext cx="8411859" cy="9719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Responses Community Suggests…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4345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063"/>
            <a:ext cx="8229600" cy="1322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City’s adopted policy at present concerning Sea Level Rise?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3021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2009 Comprehensive Plan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2076450"/>
            <a:ext cx="3429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1" y="595962"/>
            <a:ext cx="8229600" cy="94360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Community Thinks that </a:t>
            </a:r>
          </a:p>
          <a:p>
            <a:r>
              <a:rPr lang="en-US" sz="3600" b="1" dirty="0" smtClean="0"/>
              <a:t>Sea Level Rise…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7824"/>
            <a:ext cx="4689007" cy="4611613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438086"/>
                </a:solidFill>
                <a:latin typeface="Helvetica"/>
                <a:cs typeface="Helvetica"/>
              </a:rPr>
              <a:t>98%  </a:t>
            </a:r>
            <a:r>
              <a:rPr lang="en-US" sz="2400" dirty="0" smtClean="0">
                <a:latin typeface="Helvetica"/>
                <a:cs typeface="Helvetica"/>
              </a:rPr>
              <a:t>is a long-term problem</a:t>
            </a:r>
            <a:endParaRPr lang="en-US" sz="2600" dirty="0" smtClean="0">
              <a:solidFill>
                <a:srgbClr val="424456"/>
              </a:solidFill>
              <a:cs typeface="Helvetica"/>
            </a:endParaRPr>
          </a:p>
          <a:p>
            <a:pPr marL="109728" indent="0"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438086"/>
                </a:solidFill>
                <a:latin typeface="Helvetica"/>
                <a:cs typeface="Helvetica"/>
              </a:rPr>
              <a:t>92%  </a:t>
            </a:r>
            <a:r>
              <a:rPr lang="en-US" sz="2400" dirty="0" smtClean="0">
                <a:latin typeface="Helvetica"/>
                <a:cs typeface="Helvetica"/>
              </a:rPr>
              <a:t>should be </a:t>
            </a:r>
            <a:r>
              <a:rPr lang="en-US" sz="2400" b="1" dirty="0" smtClean="0">
                <a:latin typeface="Helvetica"/>
                <a:cs typeface="Helvetica"/>
              </a:rPr>
              <a:t>a priority for 	local governments</a:t>
            </a:r>
            <a:endParaRPr lang="en-US" sz="2400" dirty="0" smtClean="0">
              <a:latin typeface="Helvetica"/>
              <a:cs typeface="Helvetica"/>
            </a:endParaRP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Helvetica"/>
                <a:cs typeface="Helvetica"/>
              </a:rPr>
              <a:t>86%  </a:t>
            </a:r>
            <a:r>
              <a:rPr lang="en-US" sz="2400" dirty="0" smtClean="0">
                <a:latin typeface="Helvetica"/>
                <a:cs typeface="Helvetica"/>
              </a:rPr>
              <a:t>requires immediate action 	should be taken to deal 	with the effects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Helvetica"/>
                <a:cs typeface="Helvetica"/>
              </a:rPr>
              <a:t>86%  </a:t>
            </a:r>
            <a:r>
              <a:rPr lang="en-US" sz="2400" dirty="0" smtClean="0">
                <a:latin typeface="Helvetica"/>
                <a:cs typeface="Helvetica"/>
              </a:rPr>
              <a:t>is a very important issue in 	the Virginia Beach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125" y="1316609"/>
            <a:ext cx="3277275" cy="2457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125" y="3896618"/>
            <a:ext cx="3309676" cy="2482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7125" y="6101877"/>
            <a:ext cx="354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Tanya Denckla Cobb | UVA-IEN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4345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0014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Possibilities for Next Steps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3668" y="1822400"/>
            <a:ext cx="7543800" cy="503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City could expand outreach and listening sessions to include absent demographic groups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Research team may conduct focus groups to ground-truth specific planning tools</a:t>
            </a:r>
            <a:endParaRPr lang="en-US" sz="2800" dirty="0" smtClean="0">
              <a:latin typeface="Helvetica"/>
              <a:cs typeface="Helvetica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Data sets, team approach with state and Federal Partners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943668" y="1476124"/>
            <a:ext cx="7180390" cy="509771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More local leadership and information on strategies to address sea level rise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Citizens want to be involved in planning and land-use decisions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Local government to not allow redevelopment in flooded areas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Sea level rise should be a priority issue for the City of Virginia Beach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Helvetica"/>
                <a:ea typeface="ＭＳ Ｐゴシック" charset="-128"/>
                <a:cs typeface="Helvetica"/>
              </a:rPr>
              <a:t>Sea level rise should be included in all levels of local decision-making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Helvetica"/>
              <a:ea typeface="ＭＳ Ｐゴシック" charset="-128"/>
              <a:cs typeface="Helvetica"/>
            </a:endParaRPr>
          </a:p>
          <a:p>
            <a:pPr eaLnBrk="1" hangingPunct="1">
              <a:spcAft>
                <a:spcPts val="1200"/>
              </a:spcAft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Final Take-Aways…</a:t>
            </a:r>
            <a:endParaRPr lang="en-US" sz="3600" b="1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pic>
        <p:nvPicPr>
          <p:cNvPr id="21507" name="Picture 8" descr="virginia_bea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76400" y="2133600"/>
            <a:ext cx="5565775" cy="2841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2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2009 Comprehensive Plan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8325"/>
            <a:ext cx="8229600" cy="4530725"/>
          </a:xfrm>
        </p:spPr>
        <p:txBody>
          <a:bodyPr/>
          <a:lstStyle/>
          <a:p>
            <a:r>
              <a:rPr lang="en-US" sz="1550" dirty="0" smtClean="0"/>
              <a:t>Prohibit construction in floodplains without</a:t>
            </a:r>
          </a:p>
          <a:p>
            <a:pPr>
              <a:buNone/>
            </a:pPr>
            <a:r>
              <a:rPr lang="en-US" sz="1550" dirty="0" smtClean="0"/>
              <a:t>	acceptable mitigation.</a:t>
            </a:r>
          </a:p>
          <a:p>
            <a:r>
              <a:rPr lang="en-US" sz="1550" dirty="0" smtClean="0"/>
              <a:t>Build on higher ground where it is less susceptible to sea level rise and make higher ground the prime focus of development.</a:t>
            </a:r>
          </a:p>
          <a:p>
            <a:r>
              <a:rPr lang="en-US" sz="1550" dirty="0" smtClean="0"/>
              <a:t>Identify high ground shelters in case of emergency and provide ensured accessibility to those shelters</a:t>
            </a:r>
          </a:p>
          <a:p>
            <a:r>
              <a:rPr lang="en-US" sz="1550" dirty="0" smtClean="0"/>
              <a:t>Aggressively retrofit existing storm drains throughout the City into state of the art stormwater management facilities to minimize flooding after heavy storms while also addressing water quality objectives.</a:t>
            </a:r>
          </a:p>
          <a:p>
            <a:r>
              <a:rPr lang="en-US" sz="1550" dirty="0" smtClean="0"/>
              <a:t>Increase efforts to clean up contaminated sites suitable for reuse or redevelopment through appropriate incentives.</a:t>
            </a:r>
          </a:p>
          <a:p>
            <a:r>
              <a:rPr lang="en-US" sz="1550" dirty="0" smtClean="0"/>
              <a:t>Strategically replace dunes and grasses in the most valuable and vulnerable shorelines.</a:t>
            </a:r>
          </a:p>
          <a:p>
            <a:r>
              <a:rPr lang="en-US" sz="1550" dirty="0" smtClean="0"/>
              <a:t>Investigate techniques to mitigate incursion of</a:t>
            </a:r>
          </a:p>
          <a:p>
            <a:pPr>
              <a:buNone/>
            </a:pPr>
            <a:r>
              <a:rPr lang="en-US" sz="1550" dirty="0" smtClean="0"/>
              <a:t>	storm surge and tidal inundation of low-lying areas.</a:t>
            </a:r>
          </a:p>
          <a:p>
            <a:r>
              <a:rPr lang="en-US" sz="1550" dirty="0" smtClean="0"/>
              <a:t>Evaluate and develop measures to increase reasonable structural setbacks in order to effectively protect properties facing the Chesapeake Bay and Atlantic Ocean.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What kinds of issues does Sea Level Rise pose to the City?</a:t>
            </a:r>
            <a:br>
              <a:rPr lang="en-US" sz="3600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267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Environmental</a:t>
            </a:r>
          </a:p>
          <a:p>
            <a:pPr lvl="1" eaLnBrk="1" hangingPunct="1"/>
            <a:r>
              <a:rPr lang="en-US" sz="1600" dirty="0" smtClean="0"/>
              <a:t>beaches, dunes, wetlands, waterways, natural habitat, water quality</a:t>
            </a:r>
          </a:p>
          <a:p>
            <a:pPr eaLnBrk="1" hangingPunct="1"/>
            <a:r>
              <a:rPr lang="en-US" sz="2000" dirty="0" smtClean="0"/>
              <a:t>Economic</a:t>
            </a:r>
          </a:p>
          <a:p>
            <a:pPr lvl="1" eaLnBrk="1" hangingPunct="1"/>
            <a:r>
              <a:rPr lang="en-US" sz="1600" dirty="0" smtClean="0"/>
              <a:t>employment centers, tourism, military, agriculture</a:t>
            </a:r>
          </a:p>
          <a:p>
            <a:pPr eaLnBrk="1" hangingPunct="1"/>
            <a:r>
              <a:rPr lang="en-US" sz="2000" dirty="0" smtClean="0"/>
              <a:t>Social</a:t>
            </a:r>
          </a:p>
          <a:p>
            <a:pPr lvl="1" eaLnBrk="1" hangingPunct="1"/>
            <a:r>
              <a:rPr lang="en-US" sz="1600" dirty="0" smtClean="0"/>
              <a:t>public health, public safety, evacuation, hazard management, social equity  </a:t>
            </a:r>
          </a:p>
          <a:p>
            <a:pPr eaLnBrk="1" hangingPunct="1"/>
            <a:r>
              <a:rPr lang="en-US" sz="2000" dirty="0" smtClean="0"/>
              <a:t>Physical </a:t>
            </a:r>
          </a:p>
          <a:p>
            <a:pPr lvl="1" eaLnBrk="1" hangingPunct="1"/>
            <a:r>
              <a:rPr lang="en-US" sz="1600" dirty="0" smtClean="0"/>
              <a:t>public infrastructure (roads, stormwater, water, sewer, police, fire, schools, parks) and private infrastructure (electricity, gas, cable, UST’s, etc.)</a:t>
            </a:r>
          </a:p>
          <a:p>
            <a:pPr eaLnBrk="1" hangingPunct="1"/>
            <a:r>
              <a:rPr lang="en-US" sz="2000" dirty="0" smtClean="0"/>
              <a:t>Fiscal</a:t>
            </a:r>
          </a:p>
          <a:p>
            <a:pPr lvl="1" eaLnBrk="1" hangingPunct="1"/>
            <a:r>
              <a:rPr lang="en-US" sz="1600" dirty="0" smtClean="0"/>
              <a:t>property values, tax base, capital projects,</a:t>
            </a:r>
          </a:p>
          <a:p>
            <a:pPr lvl="1" eaLnBrk="1" hangingPunct="1">
              <a:buNone/>
            </a:pPr>
            <a:r>
              <a:rPr lang="en-US" sz="1600" dirty="0" smtClean="0"/>
              <a:t>	bond rating, borrowing capacity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4572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can the City begin to address Sea Level Rise issues?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0725"/>
          </a:xfrm>
        </p:spPr>
        <p:txBody>
          <a:bodyPr/>
          <a:lstStyle/>
          <a:p>
            <a:r>
              <a:rPr lang="en-US" sz="2000" dirty="0" smtClean="0"/>
              <a:t>Listening Sessions</a:t>
            </a:r>
          </a:p>
          <a:p>
            <a:pPr lvl="1"/>
            <a:r>
              <a:rPr lang="en-US" sz="2000" dirty="0" smtClean="0"/>
              <a:t>Community perceptions, ideas, questions</a:t>
            </a:r>
          </a:p>
          <a:p>
            <a:r>
              <a:rPr lang="en-US" sz="2000" dirty="0" smtClean="0"/>
              <a:t>Special Studies &amp; Research</a:t>
            </a:r>
          </a:p>
          <a:p>
            <a:pPr lvl="1"/>
            <a:r>
              <a:rPr lang="en-US" sz="2000" dirty="0" smtClean="0"/>
              <a:t>Targeted to address specific areas of concern (ex: beaches and dunes; floodplain protection, infrastructure vulnerability, etc.)</a:t>
            </a:r>
          </a:p>
          <a:p>
            <a:r>
              <a:rPr lang="en-US" sz="2000" dirty="0" smtClean="0"/>
              <a:t> Development of Sustainability Plan</a:t>
            </a:r>
          </a:p>
          <a:p>
            <a:pPr lvl="1"/>
            <a:r>
              <a:rPr lang="en-US" sz="2000" dirty="0" smtClean="0"/>
              <a:t>Develop new City policies and objectives which result in adjustments to existing strategies</a:t>
            </a:r>
          </a:p>
          <a:p>
            <a:r>
              <a:rPr lang="en-US" sz="2000" dirty="0" smtClean="0"/>
              <a:t>Track Emerging research and Practices form Other Areas</a:t>
            </a:r>
          </a:p>
          <a:p>
            <a:r>
              <a:rPr lang="en-US" sz="2000" dirty="0" smtClean="0"/>
              <a:t>Work with other communities in region and States to develop shared approaches</a:t>
            </a:r>
          </a:p>
          <a:p>
            <a:pPr lvl="1"/>
            <a:r>
              <a:rPr lang="en-US" sz="2000" dirty="0" smtClean="0"/>
              <a:t>HRPDC, Northeast North Carolina, Eastern Shore, etc.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22387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Virginia Beach Sustainability Plan?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document prepared with extensive community involvement that will define recommendations for City policy and actions to move the City forward in a broad array of areas (environmental, economic, physical, social and cultural) to enable the City to be a more sustainable community.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4340" name="Picture 2" descr="http://www.uksearchindex.com/ma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4648200"/>
            <a:ext cx="18415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Jobs\05 MARKETING\Virginia Beach - Sustainability Presentation\ARchEx Presentation\general images\morguefile_waves.jpg"/>
          <p:cNvPicPr>
            <a:picLocks noChangeAspect="1" noChangeArrowheads="1"/>
          </p:cNvPicPr>
          <p:nvPr/>
        </p:nvPicPr>
        <p:blipFill>
          <a:blip r:embed="rId2" cstate="screen">
            <a:grayscl/>
            <a:lum bright="-21000" contrast="-61000"/>
          </a:blip>
          <a:srcRect b="-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7" name="Picture 6" descr="sustainability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33600" y="1219200"/>
            <a:ext cx="4833255" cy="4772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4400490"/>
            <a:ext cx="252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SOCIETAL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4004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ENVIRONMENTAL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2438400"/>
            <a:ext cx="183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FISCAL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3276600"/>
            <a:ext cx="9144000" cy="914400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200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Eurostile" pitchFamily="34" charset="0"/>
              </a:rPr>
              <a:t>The Three Pillars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18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6419088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Eurostile" pitchFamily="34" charset="0"/>
              </a:rPr>
              <a:t>Plan Alignment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3025" y="152400"/>
            <a:ext cx="6248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86024" y="1676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Envision 2040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1" y="2819400"/>
            <a:ext cx="279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Sustainability Plan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30480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SDAT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1295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SIT’s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1676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Comp Plan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799" y="2844225"/>
            <a:ext cx="17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Community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Input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3051" y="4114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Business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Input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460203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Other Plans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&amp; Policies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06342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Ribbon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Committee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1147</Words>
  <Application>Microsoft Office PowerPoint</Application>
  <PresentationFormat>On-screen Show (4:3)</PresentationFormat>
  <Paragraphs>213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Virginia Beach and Sea Level Rise: Where Do We Go From Here?  </vt:lpstr>
      <vt:lpstr>Five Items to Cover</vt:lpstr>
      <vt:lpstr>What is the City’s adopted policy at present concerning Sea Level Rise?</vt:lpstr>
      <vt:lpstr>2009 Comprehensive Plan Recommendations</vt:lpstr>
      <vt:lpstr>What kinds of issues does Sea Level Rise pose to the City?  </vt:lpstr>
      <vt:lpstr>How can the City begin to address Sea Level Rise issues? </vt:lpstr>
      <vt:lpstr>What is the Virginia Beach Sustainability Plan? </vt:lpstr>
      <vt:lpstr>Slide 8</vt:lpstr>
      <vt:lpstr>Slide 9</vt:lpstr>
      <vt:lpstr>Slide 10</vt:lpstr>
      <vt:lpstr>How will the plan be Developed?</vt:lpstr>
      <vt:lpstr>Slide 12</vt:lpstr>
      <vt:lpstr>What can the City gain by addressing Sea Level Rise? </vt:lpstr>
      <vt:lpstr> Core Partners                 Sponsors</vt:lpstr>
      <vt:lpstr>Goals for Listening Sessions</vt:lpstr>
      <vt:lpstr>Outcomes</vt:lpstr>
      <vt:lpstr>Listening Sessions</vt:lpstr>
      <vt:lpstr>Slide 18</vt:lpstr>
      <vt:lpstr>Slide 19</vt:lpstr>
      <vt:lpstr>Community Thinks…</vt:lpstr>
      <vt:lpstr>Community Wants…</vt:lpstr>
      <vt:lpstr>Your Community is Experiencing…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Possibilities for Next Steps</vt:lpstr>
      <vt:lpstr>Final Take-Aways…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Level Rise in Hampton Roads</dc:title>
  <dc:creator>Melissa Keywood</dc:creator>
  <cp:lastModifiedBy>scottsherman</cp:lastModifiedBy>
  <cp:revision>52</cp:revision>
  <cp:lastPrinted>2011-05-16T13:29:36Z</cp:lastPrinted>
  <dcterms:created xsi:type="dcterms:W3CDTF">2011-05-16T20:55:22Z</dcterms:created>
  <dcterms:modified xsi:type="dcterms:W3CDTF">2011-10-28T23:21:56Z</dcterms:modified>
</cp:coreProperties>
</file>